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24"/>
  </p:handoutMasterIdLst>
  <p:sldIdLst>
    <p:sldId id="302" r:id="rId2"/>
    <p:sldId id="304" r:id="rId3"/>
    <p:sldId id="335" r:id="rId4"/>
    <p:sldId id="315" r:id="rId5"/>
    <p:sldId id="336" r:id="rId6"/>
    <p:sldId id="316" r:id="rId7"/>
    <p:sldId id="339" r:id="rId8"/>
    <p:sldId id="313" r:id="rId9"/>
    <p:sldId id="314" r:id="rId10"/>
    <p:sldId id="320" r:id="rId11"/>
    <p:sldId id="321" r:id="rId12"/>
    <p:sldId id="322" r:id="rId13"/>
    <p:sldId id="323" r:id="rId14"/>
    <p:sldId id="303" r:id="rId15"/>
    <p:sldId id="338" r:id="rId16"/>
    <p:sldId id="324" r:id="rId17"/>
    <p:sldId id="332" r:id="rId18"/>
    <p:sldId id="325" r:id="rId19"/>
    <p:sldId id="326" r:id="rId20"/>
    <p:sldId id="327" r:id="rId21"/>
    <p:sldId id="328" r:id="rId22"/>
    <p:sldId id="329" r:id="rId23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9630" autoAdjust="0"/>
  </p:normalViewPr>
  <p:slideViewPr>
    <p:cSldViewPr>
      <p:cViewPr varScale="1">
        <p:scale>
          <a:sx n="34" d="100"/>
          <a:sy n="34" d="100"/>
        </p:scale>
        <p:origin x="-66" y="-1686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03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2743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8316577" y="0"/>
            <a:ext cx="911542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87192" y="3337560"/>
            <a:ext cx="1944014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99150" y="1544812"/>
            <a:ext cx="1944014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4/14/2014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2743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8316577" y="0"/>
            <a:ext cx="911542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583838"/>
            <a:ext cx="19888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485800"/>
            <a:ext cx="19888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240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1"/>
            <a:ext cx="10972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0" y="1600201"/>
            <a:ext cx="10972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24688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5486400"/>
            <a:ext cx="12120564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935077" y="5486400"/>
            <a:ext cx="1212532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71600" y="1516912"/>
            <a:ext cx="1212056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516912"/>
            <a:ext cx="1212532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320"/>
            <a:ext cx="2241194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4/14/2014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85528"/>
            <a:ext cx="9601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71600" y="214424"/>
            <a:ext cx="8229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21259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469344" y="6422065"/>
            <a:ext cx="2286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0196" y="1705709"/>
            <a:ext cx="916160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6884" y="1019907"/>
            <a:ext cx="12344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70202" y="2998765"/>
            <a:ext cx="9161598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422065"/>
            <a:ext cx="64008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2743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1945600" y="0"/>
            <a:ext cx="5486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2402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2240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371600" y="6422065"/>
            <a:ext cx="6400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4/14/2014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372600" y="6422065"/>
            <a:ext cx="8686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4460200" y="6422065"/>
            <a:ext cx="228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2" y="533400"/>
            <a:ext cx="8531772" cy="4799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553903" y="1371599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Oklahoma University Children’s Medical Office Building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501601" y="4460775"/>
            <a:ext cx="4428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Oklahoma City, Oklahoma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459700" y="1371599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AE Senior Thesis Final Report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9011900" y="2721460"/>
            <a:ext cx="7696200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800" dirty="0" smtClean="0"/>
              <a:t>April 14, 2014</a:t>
            </a:r>
          </a:p>
          <a:p>
            <a:pPr algn="ctr">
              <a:spcAft>
                <a:spcPts val="1000"/>
              </a:spcAft>
            </a:pPr>
            <a:r>
              <a:rPr lang="en-US" sz="2800" dirty="0" smtClean="0"/>
              <a:t>Jonathan </a:t>
            </a:r>
            <a:r>
              <a:rPr lang="en-US" sz="2800" dirty="0" smtClean="0"/>
              <a:t>Ebersole</a:t>
            </a:r>
            <a:endParaRPr lang="en-US" sz="2800" dirty="0" smtClean="0"/>
          </a:p>
          <a:p>
            <a:pPr algn="ctr">
              <a:spcAft>
                <a:spcPts val="1000"/>
              </a:spcAft>
            </a:pPr>
            <a:r>
              <a:rPr lang="en-US" sz="2800" dirty="0" smtClean="0"/>
              <a:t>Structural Option</a:t>
            </a:r>
          </a:p>
          <a:p>
            <a:pPr algn="ctr">
              <a:spcAft>
                <a:spcPts val="1000"/>
              </a:spcAft>
            </a:pPr>
            <a:r>
              <a:rPr lang="en-US" sz="2800" dirty="0" smtClean="0"/>
              <a:t>Dr. </a:t>
            </a:r>
            <a:r>
              <a:rPr lang="en-US" sz="2800" dirty="0" smtClean="0"/>
              <a:t>Hanagan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0" y="4093673"/>
            <a:ext cx="4352279" cy="24595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593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Structural </a:t>
            </a:r>
            <a:r>
              <a:rPr lang="en-US" sz="2400" b="1" dirty="0" smtClean="0"/>
              <a:t>Depth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Design Loads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RAM </a:t>
            </a:r>
            <a:r>
              <a:rPr lang="en-US" sz="2400" dirty="0" smtClean="0"/>
              <a:t>Model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Composite Steel </a:t>
            </a:r>
            <a:r>
              <a:rPr lang="en-US" sz="2400" dirty="0" smtClean="0"/>
              <a:t>Redesign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Steel Joist Redesign</a:t>
            </a:r>
            <a:endParaRPr lang="en-US" sz="2400" b="1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Lateral System Redesign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Drift </a:t>
            </a:r>
            <a:r>
              <a:rPr lang="en-US" sz="2400" dirty="0" smtClean="0"/>
              <a:t>Comparison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Architectural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172700" y="3048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Steel Joist Roof Redesign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21121383" y="304800"/>
            <a:ext cx="3477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white"/>
                </a:solidFill>
              </a:rPr>
              <a:t>Typical Roof Bay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941" y="1012686"/>
            <a:ext cx="4608028" cy="3886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820400" y="1905000"/>
            <a:ext cx="6324600" cy="468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Typical Bay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1.5 B 22 gauge roofing deck</a:t>
            </a:r>
          </a:p>
          <a:p>
            <a:pPr marL="1257300" lvl="2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Unshored, 3 span construction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Joists</a:t>
            </a:r>
          </a:p>
          <a:p>
            <a:pPr marL="1257300" lvl="2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24K9 </a:t>
            </a:r>
            <a:r>
              <a:rPr lang="en-US" sz="2400" dirty="0" smtClean="0"/>
              <a:t>joists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Girders</a:t>
            </a:r>
          </a:p>
          <a:p>
            <a:pPr marL="1257300" lvl="2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W18x40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Roof deck, joists</a:t>
            </a:r>
            <a:r>
              <a:rPr lang="en-US" sz="2400" dirty="0" smtClean="0"/>
              <a:t>, girders, and columns </a:t>
            </a:r>
            <a:r>
              <a:rPr lang="en-US" sz="2400" dirty="0" smtClean="0"/>
              <a:t>will be fireproofed for a two hour fire rating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4535721" y="5323436"/>
            <a:ext cx="609600" cy="457199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18762941" y="4898886"/>
            <a:ext cx="5772781" cy="8817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3370969" y="1012686"/>
            <a:ext cx="1774352" cy="431075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1075650" y="6314420"/>
            <a:ext cx="70485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945600" y="60528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4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593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Structural </a:t>
            </a:r>
            <a:r>
              <a:rPr lang="en-US" sz="2400" b="1" dirty="0" smtClean="0"/>
              <a:t>Depth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Design Loads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RAM </a:t>
            </a:r>
            <a:r>
              <a:rPr lang="en-US" sz="2400" dirty="0" smtClean="0"/>
              <a:t>Model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Composite Steel </a:t>
            </a:r>
            <a:r>
              <a:rPr lang="en-US" sz="2400" dirty="0" smtClean="0"/>
              <a:t>Redesign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Steel Joist Redesign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Lateral System Redesign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Drift </a:t>
            </a:r>
            <a:r>
              <a:rPr lang="en-US" sz="2400" dirty="0" smtClean="0"/>
              <a:t>Comparison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Architectural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096500" y="3048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Lateral System Redesign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392900" y="3048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Lateral System Layout</a:t>
            </a:r>
            <a:endParaRPr lang="en-US" sz="4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939" y="1676400"/>
            <a:ext cx="7072121" cy="3997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96600" y="2057400"/>
            <a:ext cx="624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Concentric, diagonal braced frames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Located in existing shear wall locations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Consists of square HSS steel tubes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Additional moment frames are needed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Located along the eastern wall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Moment frames where used to minimize the impact on the architecture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094450" y="6314420"/>
            <a:ext cx="70485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964400" y="60528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0726400" y="5922005"/>
            <a:ext cx="228600" cy="2616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726400" y="6328975"/>
            <a:ext cx="228600" cy="2616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135975" y="5845745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Concentric Braced Frames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135975" y="6259725"/>
            <a:ext cx="3819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Additional Frames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4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593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Structural </a:t>
            </a:r>
            <a:r>
              <a:rPr lang="en-US" sz="2400" b="1" dirty="0" smtClean="0"/>
              <a:t>Depth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Design Loads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RAM </a:t>
            </a:r>
            <a:r>
              <a:rPr lang="en-US" sz="2400" dirty="0" smtClean="0"/>
              <a:t>Model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Composite Steel </a:t>
            </a:r>
            <a:r>
              <a:rPr lang="en-US" sz="2400" dirty="0" smtClean="0"/>
              <a:t>Redesign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Steel Joist Redesign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Lateral System Redesign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Drift </a:t>
            </a:r>
            <a:r>
              <a:rPr lang="en-US" sz="2400" b="1" dirty="0" smtClean="0"/>
              <a:t>Comparison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Architectural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477500" y="230099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Drift </a:t>
            </a:r>
            <a:r>
              <a:rPr lang="en-US" sz="4000" b="1" dirty="0" smtClean="0"/>
              <a:t>Comparison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100" y="1105985"/>
            <a:ext cx="7543800" cy="5136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15550" y="1659016"/>
            <a:ext cx="7200900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Existing </a:t>
            </a:r>
            <a:r>
              <a:rPr lang="en-US" sz="2400" dirty="0" smtClean="0"/>
              <a:t>concrete lateral </a:t>
            </a:r>
            <a:r>
              <a:rPr lang="en-US" sz="2400" dirty="0" smtClean="0"/>
              <a:t>system drift: 4.77 inches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Proposed </a:t>
            </a:r>
            <a:r>
              <a:rPr lang="en-US" sz="2400" dirty="0" smtClean="0"/>
              <a:t>steel lateral </a:t>
            </a:r>
            <a:r>
              <a:rPr lang="en-US" sz="2400" dirty="0" smtClean="0"/>
              <a:t>system drift: 4.75 inches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IBC 2009 allowable </a:t>
            </a:r>
            <a:r>
              <a:rPr lang="en-US" sz="2400" dirty="0" smtClean="0"/>
              <a:t>building drift</a:t>
            </a:r>
            <a:r>
              <a:rPr lang="en-US" sz="2400" dirty="0" smtClean="0"/>
              <a:t>: 4.98 inches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832830" y="384423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Building Drift Under Controlling Case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1536025" y="6185842"/>
            <a:ext cx="922655" cy="26161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23780" y="5924232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4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Structural Depth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Architectural Breadth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Plant selection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Material Selection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Impact on Structural System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Green Roof Cost Analysis</a:t>
            </a:r>
            <a:endParaRPr lang="en-US" sz="2400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515600" y="304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Plant Selection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01300" y="1676399"/>
            <a:ext cx="6629400" cy="368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Oklahoma City hardiness zone: 7a and 7b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Identifies the appropriate plants for a specific environment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Sedum plants are used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Hardy plants that can survive a variety of different environments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Can grow in shallow soil depths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Ability to resist droughts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689941"/>
            <a:ext cx="4565650" cy="3046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0" y="2362200"/>
            <a:ext cx="4052888" cy="3035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9770725" y="3950462"/>
            <a:ext cx="2667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Sedum </a:t>
            </a:r>
            <a:r>
              <a:rPr lang="en-US" dirty="0" smtClean="0"/>
              <a:t>Floriferum</a:t>
            </a:r>
            <a:endParaRPr lang="en-US" dirty="0" smtClean="0"/>
          </a:p>
          <a:p>
            <a:pPr algn="ctr"/>
            <a:r>
              <a:rPr lang="en-US" sz="2000" i="1" dirty="0"/>
              <a:t>http://macgardens.org/?</a:t>
            </a:r>
            <a:r>
              <a:rPr lang="en-US" sz="2000" i="1" dirty="0" smtClean="0"/>
              <a:t>m=201306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095744" y="5492174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Sedum </a:t>
            </a:r>
            <a:r>
              <a:rPr lang="en-US" dirty="0" smtClean="0"/>
              <a:t>Oreganum</a:t>
            </a:r>
            <a:endParaRPr lang="en-US" dirty="0" smtClean="0"/>
          </a:p>
          <a:p>
            <a:pPr algn="ctr"/>
            <a:r>
              <a:rPr lang="en-US" sz="2000" i="1" dirty="0"/>
              <a:t>http://www.greatcity.org</a:t>
            </a:r>
            <a:r>
              <a:rPr lang="en-US" sz="2000" i="1" dirty="0" smtClean="0"/>
              <a:t>/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794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Structural Depth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Architectural Breadth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Plant selection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Material Selection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Impact on Structural System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Green Roof Cost Analysis</a:t>
            </a:r>
            <a:endParaRPr lang="en-US" sz="2400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315700" y="304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Material Selection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639300" y="2128272"/>
            <a:ext cx="815340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Growing Medium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Rooflite</a:t>
            </a:r>
            <a:r>
              <a:rPr lang="en-US" sz="2400" dirty="0" smtClean="0"/>
              <a:t> </a:t>
            </a:r>
            <a:r>
              <a:rPr lang="en-US" sz="2400" dirty="0" smtClean="0"/>
              <a:t>Extensive MCL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Filter Fabric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Green Roof Solutions FF35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Drainage Panel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Green </a:t>
            </a:r>
            <a:r>
              <a:rPr lang="en-US" sz="2400" dirty="0" smtClean="0"/>
              <a:t>Roof Solutions GRS 32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864" y="609600"/>
            <a:ext cx="8098271" cy="5257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810864" y="5939879"/>
            <a:ext cx="809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Image obtained from http://www.vegetalid.us/green-roof-systems/green-roof-101/what-is-a-green-roof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44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Structural Depth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Architectural Breadth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Plant selection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Material Selection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Impact on Structural System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Green Roof Cost Analysis</a:t>
            </a:r>
            <a:endParaRPr lang="en-US" sz="2400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864" y="609600"/>
            <a:ext cx="8098271" cy="525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15700" y="304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Material Selection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448800" y="1697385"/>
            <a:ext cx="8534400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Root Barrier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Green </a:t>
            </a:r>
            <a:r>
              <a:rPr lang="en-US" sz="2400" dirty="0" smtClean="0"/>
              <a:t>Roof Solutions RB20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Waterproof Membrane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Kemper </a:t>
            </a:r>
            <a:r>
              <a:rPr lang="en-US" sz="2400" dirty="0" smtClean="0"/>
              <a:t>System </a:t>
            </a:r>
            <a:r>
              <a:rPr lang="en-US" sz="2400" dirty="0" smtClean="0"/>
              <a:t>Kempero</a:t>
            </a:r>
            <a:r>
              <a:rPr lang="en-US" sz="2400" dirty="0" smtClean="0"/>
              <a:t> 2K-PUR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Rigid Insulation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DOW </a:t>
            </a:r>
            <a:r>
              <a:rPr lang="en-US" sz="2400" dirty="0" smtClean="0"/>
              <a:t>Building Solutions </a:t>
            </a:r>
            <a:r>
              <a:rPr lang="en-US" sz="2400" dirty="0" smtClean="0"/>
              <a:t>Highload</a:t>
            </a:r>
            <a:r>
              <a:rPr lang="en-US" sz="2400" dirty="0" smtClean="0"/>
              <a:t> 60 Insulation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Vapor Barrier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Roof </a:t>
            </a:r>
            <a:r>
              <a:rPr lang="en-US" sz="2400" dirty="0" smtClean="0"/>
              <a:t>Aqua Guard BREA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10864" y="5939879"/>
            <a:ext cx="809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Image obtained from http://www.vegetalid.us/green-roof-systems/green-roof-101/what-is-a-green-roof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43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Structural Depth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Architectural Breadth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Plant selection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Material Selection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Impact on Structural System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Green Roof Cost Analysis</a:t>
            </a:r>
            <a:endParaRPr lang="en-US" sz="2400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248900" y="3048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Impact on the Structural System</a:t>
            </a:r>
            <a:endParaRPr lang="en-US" sz="40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151953"/>
              </p:ext>
            </p:extLst>
          </p:nvPr>
        </p:nvGraphicFramePr>
        <p:xfrm>
          <a:off x="18992850" y="1295400"/>
          <a:ext cx="77343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950"/>
                <a:gridCol w="2419350"/>
              </a:tblGrid>
              <a:tr h="3988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Material</a:t>
                      </a:r>
                      <a:endParaRPr lang="en-US" sz="3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Weight</a:t>
                      </a:r>
                      <a:endParaRPr lang="en-US" sz="3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Vegetation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psf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Growing Media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 psf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Filter Fabric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0.024 psf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Drainage Panel (Including Water)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psf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Root Barrier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0.05 psf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 Proof Membrane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0.05 psf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 psf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77450" y="1925756"/>
            <a:ext cx="7277100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Initial dead load estimation for the green roof was 30 psf.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total dead load for the green roof is 22 psf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estimated dead load is conservative compared to the actual dead load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4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Structural Depth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Architectural Breadth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Plant selection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Material Selection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Impact on Structural System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Green Roof Cost Analysis</a:t>
            </a:r>
            <a:endParaRPr lang="en-US" sz="2400" b="1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325100" y="304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Green Roof Cost Analysis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91700" y="2174541"/>
            <a:ext cx="784860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Green roofs have a higher initial costs compared to a standard built up roof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Using RS Means Cost Construction Data, the total additional cost for the green roof is $412,000.00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958013"/>
              </p:ext>
            </p:extLst>
          </p:nvPr>
        </p:nvGraphicFramePr>
        <p:xfrm>
          <a:off x="18745200" y="914400"/>
          <a:ext cx="8381998" cy="5110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/>
                <a:gridCol w="623454"/>
                <a:gridCol w="969818"/>
                <a:gridCol w="1246909"/>
                <a:gridCol w="900545"/>
                <a:gridCol w="692727"/>
                <a:gridCol w="1039091"/>
                <a:gridCol w="1385454"/>
              </a:tblGrid>
              <a:tr h="277695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Green Roof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5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Quantity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Waste Factor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Unit Price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Labor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Equipment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5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Vegetation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S.F.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22705.50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2.50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64256.57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5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Growing Medium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S.F.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22705.50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27019.55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5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Filter Fabric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S.F.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22705.50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3.88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105580.58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5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Drainage Panel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S.F.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22705.50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2.70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76517.54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5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Root Barrier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S.F.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22705.50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33377.09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5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Water Proof Membrane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S.F.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22705.50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3.88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105580.58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7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5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Total: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$412,331.88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5679400" y="5486400"/>
            <a:ext cx="1524000" cy="5334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Structural Depth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Architectural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Construction Breadth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Cost Comparison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Schedule Comparison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363200" y="3048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Cost Comparison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44100" y="1364064"/>
            <a:ext cx="75438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Detailed cost analysis using RS Means for each system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Original </a:t>
            </a:r>
            <a:r>
              <a:rPr lang="en-US" sz="2400" dirty="0" smtClean="0"/>
              <a:t>concrete  design </a:t>
            </a:r>
            <a:r>
              <a:rPr lang="en-US" sz="2400" dirty="0" smtClean="0"/>
              <a:t>estimate: $9,055,000.00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Proposed steel </a:t>
            </a:r>
            <a:r>
              <a:rPr lang="en-US" sz="2400" dirty="0" smtClean="0"/>
              <a:t>design estimate: $5,125,000.00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Cost is significantly reduced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90794"/>
              </p:ext>
            </p:extLst>
          </p:nvPr>
        </p:nvGraphicFramePr>
        <p:xfrm>
          <a:off x="9677400" y="4038600"/>
          <a:ext cx="8077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9132"/>
                <a:gridCol w="275806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Concrete Cost Summary</a:t>
                      </a:r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 of Concrete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$2,025,000.00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 of Formwork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$5,380,000.00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 of Reinforcement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$1,650,000.00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$9,055,000.00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57419"/>
              </p:ext>
            </p:extLst>
          </p:nvPr>
        </p:nvGraphicFramePr>
        <p:xfrm>
          <a:off x="20154900" y="658743"/>
          <a:ext cx="60579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642"/>
                <a:gridCol w="2897258"/>
              </a:tblGrid>
              <a:tr h="2946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Steel Cost Summary</a:t>
                      </a:r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Steel Beams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$2,230,000.00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Steel Columns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$1,170,000.00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Steel Braces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$250,000.00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Steel Decking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$756,000.00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Concrete Topping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$365,000.00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Welded Wire Fabric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$120,000.00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Steel Joists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$29,000.00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Fireproofing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$142,000.00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Shear Connectors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$63,000.00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$5,125,000.00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5011400" y="5867400"/>
            <a:ext cx="2743200" cy="4572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241000" y="5257800"/>
            <a:ext cx="2971800" cy="4572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Structural Depth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Architectural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Construction Breadth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Cost Comparison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Schedule Comparison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867900" y="3048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Schedule Comparison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867900" y="1371600"/>
            <a:ext cx="7696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Schedule determined from RS Means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Original Concrete System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Assumed three crews to decrease schedule times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710 days to complete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Proposed Steel System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Assumed one crew erecting the steel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189 days to complete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 b="13968"/>
          <a:stretch/>
        </p:blipFill>
        <p:spPr>
          <a:xfrm>
            <a:off x="19311240" y="1371600"/>
            <a:ext cx="7097520" cy="3816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11240" y="5437257"/>
            <a:ext cx="709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http://www.projsolco.com/portfolio/healthcare-imaging-solutions</a:t>
            </a:r>
          </a:p>
        </p:txBody>
      </p:sp>
    </p:spTree>
    <p:extLst>
      <p:ext uri="{BB962C8B-B14F-4D97-AF65-F5344CB8AC3E}">
        <p14:creationId xmlns:p14="http://schemas.microsoft.com/office/powerpoint/2010/main" val="3794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Introduction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Building Statistics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Project Team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Existing Structure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Structural Depth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Architectural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091" y="1090672"/>
            <a:ext cx="8367818" cy="4706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249352" y="304800"/>
            <a:ext cx="4933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Building Statistics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37571" y="1351240"/>
            <a:ext cx="75568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Location: 1200 North Children’s Avenue, Oklahoma City, Oklahoma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Occupancy: Office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Size: 320,000 </a:t>
            </a:r>
            <a:r>
              <a:rPr lang="en-US" sz="2400" dirty="0" smtClean="0"/>
              <a:t>gsf</a:t>
            </a:r>
            <a:endParaRPr lang="en-US" sz="2400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Height: 12 stories for a total of 172 ft.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Dates: February 2007- Spring 2009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Building Cost: $59,760,000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Delivery Method: Design-Bid-Build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44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Structural Depth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Architectural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Conclusion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Design Conclusion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Acknowledgements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Questions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258300" y="3048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Design Conclusion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11000" y="1524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Goals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167110" y="2205868"/>
            <a:ext cx="55245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Reduce overall building costs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Reduce the schedule duration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Develop an economical steel system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Maintain a low impact on the building architecture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459700" y="1524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Results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907250" y="2205870"/>
            <a:ext cx="5905500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Redesign was more cost effective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schedule time was reduced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Composite steel with </a:t>
            </a:r>
            <a:r>
              <a:rPr lang="en-US" sz="2400" dirty="0" smtClean="0"/>
              <a:t>unshored</a:t>
            </a:r>
            <a:r>
              <a:rPr lang="en-US" sz="2400" dirty="0" smtClean="0"/>
              <a:t> construction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Steel provides an open floor plan </a:t>
            </a:r>
            <a:endParaRPr lang="en-US" sz="2400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Lateral system has little impact of exterior facade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4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Structural Depth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Architectural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Conclusion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Design Conclusion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Acknowledgements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Questions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296400" y="304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Acknowledgements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9400" y="2043737"/>
            <a:ext cx="647700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University Hospitals Trust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Miles Associates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Zahl</a:t>
            </a:r>
            <a:r>
              <a:rPr lang="en-US" sz="2400" dirty="0" smtClean="0"/>
              <a:t>-Ford </a:t>
            </a:r>
            <a:r>
              <a:rPr lang="en-US" sz="2400" dirty="0"/>
              <a:t>I</a:t>
            </a:r>
            <a:r>
              <a:rPr lang="en-US" sz="2400" dirty="0" smtClean="0"/>
              <a:t>nc.</a:t>
            </a:r>
            <a:endParaRPr lang="en-US" sz="2400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Department of Architectural Engineering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Friends and </a:t>
            </a:r>
            <a:r>
              <a:rPr lang="en-US" sz="2400" dirty="0" smtClean="0"/>
              <a:t>Family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599" y="762000"/>
            <a:ext cx="7137227" cy="1036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063" y="2131470"/>
            <a:ext cx="2970300" cy="1713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637" y="4255678"/>
            <a:ext cx="2247151" cy="19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Structural Depth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Architectural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Conclusion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Design Conclusion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Acknowledgements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Questions</a:t>
            </a:r>
            <a:endParaRPr lang="en-US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096500" y="3094196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Questions?</a:t>
            </a:r>
            <a:endParaRPr lang="en-US" sz="4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114" y="1048578"/>
            <a:ext cx="8531772" cy="4799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4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Introduction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Building Statistics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Project Team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Existing Structure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Structural Depth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Architectural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249352" y="304800"/>
            <a:ext cx="4933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Project Team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44100" y="1969357"/>
            <a:ext cx="754380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Owner: University Hospitals Trust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Manager: </a:t>
            </a:r>
            <a:r>
              <a:rPr lang="en-US" sz="2400" dirty="0" smtClean="0"/>
              <a:t>Flintco</a:t>
            </a:r>
            <a:r>
              <a:rPr lang="en-US" sz="2400" dirty="0" smtClean="0"/>
              <a:t>, Inc.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Project Architect: Miles Associates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Structural Engineer: </a:t>
            </a:r>
            <a:r>
              <a:rPr lang="en-US" sz="2400" dirty="0" smtClean="0"/>
              <a:t>Zahl</a:t>
            </a:r>
            <a:r>
              <a:rPr lang="en-US" sz="2400" dirty="0" smtClean="0"/>
              <a:t>-Ford Inc.</a:t>
            </a:r>
            <a:endParaRPr lang="en-US" sz="2400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MEP Engineer: ZRHD, P.C.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Civil Engineer: Smith, Roberts, </a:t>
            </a:r>
            <a:r>
              <a:rPr lang="en-US" sz="2400" dirty="0" smtClean="0"/>
              <a:t>Baldischwiler</a:t>
            </a:r>
            <a:r>
              <a:rPr lang="en-US" sz="2400" dirty="0" smtClean="0"/>
              <a:t>, Inc.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774" y="1118056"/>
            <a:ext cx="8270452" cy="4652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70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23193"/>
            <a:ext cx="5181600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Introduction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Building Statistics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Project Team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Existing Structure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Structural Depth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Architectural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248900" y="323193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Existing Building Structure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25050" y="1990852"/>
            <a:ext cx="758190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Reinforced, cast-in-place concrete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Foundations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Drilled piers, </a:t>
            </a:r>
            <a:r>
              <a:rPr lang="en-US" sz="2400" dirty="0" smtClean="0"/>
              <a:t>spread footings,</a:t>
            </a:r>
            <a:r>
              <a:rPr lang="en-US" sz="2400" dirty="0" smtClean="0"/>
              <a:t> and grade beams</a:t>
            </a:r>
            <a:endParaRPr lang="en-US" sz="2400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Two way flat slab system with drop panels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10” slab with 4” drop panels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Exterior Beams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557" y="1356847"/>
            <a:ext cx="5812885" cy="46136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19507200" y="2131356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9507200" y="52578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507200" y="2131356"/>
            <a:ext cx="0" cy="3126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592800" y="3479134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26’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697700" y="533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Typical Bay</a:t>
            </a:r>
            <a:endParaRPr lang="en-US" sz="3200" b="1" dirty="0"/>
          </a:p>
        </p:txBody>
      </p:sp>
      <p:cxnSp>
        <p:nvCxnSpPr>
          <p:cNvPr id="30" name="Straight Connector 29"/>
          <p:cNvCxnSpPr/>
          <p:nvPr/>
        </p:nvCxnSpPr>
        <p:spPr>
          <a:xfrm rot="5400000" flipH="1">
            <a:off x="24574500" y="62103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>
            <a:off x="20688300" y="6242594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0878801" y="6398458"/>
            <a:ext cx="3886199" cy="346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040849" y="6433094"/>
            <a:ext cx="1638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32’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544300" y="12954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Gravity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4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23193"/>
            <a:ext cx="5181600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Introduction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Building Statistics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Project Team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Existing Structure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Structural Depth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Architectural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248900" y="323193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Existing Building Structure</a:t>
            </a:r>
            <a:endParaRPr lang="en-US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723100" y="772072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Lateral Layout</a:t>
            </a:r>
            <a:endParaRPr lang="en-US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544300" y="135684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Lateral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377" y="1649234"/>
            <a:ext cx="7235245" cy="40657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82250" y="2143542"/>
            <a:ext cx="66675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Reinforced cast-in-place concrete shear walls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Located in stairwells, elevator shafts, and center of floor plan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Typically 12” thick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Moment frames located along the floor plan perimeter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919950" y="6052810"/>
            <a:ext cx="70485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789900" y="5791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56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Proposal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Problem Statement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Depth Introduction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Breadth 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Structural Depth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Architectural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668000" y="3048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Problem Statement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06100" y="2151460"/>
            <a:ext cx="60198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Reduce overall building costs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Reduce the schedule duration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Develop an economical steel system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Maintain a low impact on the building architecture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159" y="1279830"/>
            <a:ext cx="7591681" cy="4066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481800" y="5562600"/>
            <a:ext cx="714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http://www.metalconstructionnews.com/articles/columns/high-flying-inspiration.aspx</a:t>
            </a:r>
          </a:p>
        </p:txBody>
      </p:sp>
    </p:spTree>
    <p:extLst>
      <p:ext uri="{BB962C8B-B14F-4D97-AF65-F5344CB8AC3E}">
        <p14:creationId xmlns:p14="http://schemas.microsoft.com/office/powerpoint/2010/main" val="3794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593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Structural Depth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Design Loads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RAM </a:t>
            </a:r>
            <a:r>
              <a:rPr lang="en-US" sz="2400" dirty="0" smtClean="0"/>
              <a:t>Model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Composite Steel </a:t>
            </a:r>
            <a:r>
              <a:rPr lang="en-US" sz="2400" dirty="0" smtClean="0"/>
              <a:t>Redesign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Steel Joist Redesign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Lateral System Redesign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Drift </a:t>
            </a:r>
            <a:r>
              <a:rPr lang="en-US" sz="2400" dirty="0" smtClean="0"/>
              <a:t>Comparison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Architectural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591800" y="304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Design Loads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896600" y="1088886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Gravity </a:t>
            </a:r>
            <a:r>
              <a:rPr lang="en-US" sz="3200" b="1" dirty="0" smtClean="0"/>
              <a:t>Loads</a:t>
            </a:r>
            <a:endParaRPr lang="en-US" sz="32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9583400" y="1088886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Lateral Load Base </a:t>
            </a:r>
            <a:r>
              <a:rPr lang="en-US" sz="3200" b="1" dirty="0" smtClean="0"/>
              <a:t>Shears</a:t>
            </a:r>
            <a:endParaRPr lang="en-US" sz="3200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95188"/>
              </p:ext>
            </p:extLst>
          </p:nvPr>
        </p:nvGraphicFramePr>
        <p:xfrm>
          <a:off x="11544300" y="1731267"/>
          <a:ext cx="43434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550"/>
                <a:gridCol w="1085850"/>
              </a:tblGrid>
              <a:tr h="4699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Floors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Live Load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 psf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Superimposed Dead Load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 psf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Flooring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 psf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39868"/>
              </p:ext>
            </p:extLst>
          </p:nvPr>
        </p:nvGraphicFramePr>
        <p:xfrm>
          <a:off x="11544300" y="3426261"/>
          <a:ext cx="4343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143000"/>
              </a:tblGrid>
              <a:tr h="1219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Roof</a:t>
                      </a:r>
                      <a:endParaRPr lang="en-US" sz="2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Roof Live Load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 psf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Snow Load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 psf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Green Roof Dead Load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 psf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Superimposed</a:t>
                      </a:r>
                      <a:r>
                        <a:rPr lang="en-US" sz="2000" baseline="0" dirty="0" smtClean="0"/>
                        <a:t> Dead Load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 psf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06205"/>
              </p:ext>
            </p:extLst>
          </p:nvPr>
        </p:nvGraphicFramePr>
        <p:xfrm>
          <a:off x="11544300" y="5554781"/>
          <a:ext cx="43434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219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Additional Loads</a:t>
                      </a:r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Helicopter Pad Dead 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8.33</a:t>
                      </a:r>
                      <a:r>
                        <a:rPr lang="en-US" baseline="0" dirty="0" smtClean="0"/>
                        <a:t> kips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Ambulance Bay Live 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 psf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54820"/>
              </p:ext>
            </p:extLst>
          </p:nvPr>
        </p:nvGraphicFramePr>
        <p:xfrm>
          <a:off x="20726400" y="2073399"/>
          <a:ext cx="43434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11049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Wind Loads</a:t>
                      </a:r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 N-S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430 kips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 E-W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942 kips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4682"/>
              </p:ext>
            </p:extLst>
          </p:nvPr>
        </p:nvGraphicFramePr>
        <p:xfrm>
          <a:off x="20726400" y="3276600"/>
          <a:ext cx="43688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800"/>
                <a:gridCol w="1143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Seismic</a:t>
                      </a:r>
                      <a:endParaRPr lang="en-US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Seismic</a:t>
                      </a:r>
                      <a:r>
                        <a:rPr lang="en-US" baseline="0" dirty="0" smtClean="0"/>
                        <a:t> N-S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447 kips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Seismic E-W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447 kips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425953" y="4953000"/>
            <a:ext cx="28680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Wind E-W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593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Structural Depth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Design Loads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RAM </a:t>
            </a:r>
            <a:r>
              <a:rPr lang="en-US" sz="2400" b="1" dirty="0" smtClean="0"/>
              <a:t>Model</a:t>
            </a:r>
            <a:endParaRPr lang="en-US" sz="2400" b="1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Composite Steel </a:t>
            </a:r>
            <a:r>
              <a:rPr lang="en-US" sz="2400" dirty="0" smtClean="0"/>
              <a:t>Redesign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Steel Joist Redesign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Lateral System Redesign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Drift </a:t>
            </a:r>
            <a:r>
              <a:rPr lang="en-US" sz="2400" dirty="0" smtClean="0"/>
              <a:t>Comparison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Architectural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591800" y="304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RAM Model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677400" y="1337458"/>
            <a:ext cx="8077200" cy="274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Model Assumptions</a:t>
            </a:r>
          </a:p>
          <a:p>
            <a:pPr algn="ctr"/>
            <a:endParaRPr lang="en-US" sz="2800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Columns are considered as pinned connections at the base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Wind Loads are to be applied at the center of pressure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Each floor diaphragm is considered rigid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300" y="685800"/>
            <a:ext cx="7391400" cy="540168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1218525" y="5870426"/>
            <a:ext cx="704850" cy="26161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88475" y="560881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74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-71628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" y="-7162800"/>
            <a:ext cx="9144000" cy="6858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7162800"/>
            <a:ext cx="9144000" cy="68580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181600" cy="593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Proposal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Structural </a:t>
            </a:r>
            <a:r>
              <a:rPr lang="en-US" sz="2400" b="1" dirty="0" smtClean="0"/>
              <a:t>Depth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Design Loads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RAM </a:t>
            </a:r>
            <a:r>
              <a:rPr lang="en-US" sz="2400" dirty="0" smtClean="0"/>
              <a:t>Model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Composite Steel </a:t>
            </a:r>
            <a:r>
              <a:rPr lang="en-US" sz="2400" b="1" dirty="0" smtClean="0"/>
              <a:t>Redesign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Steel Joist Redesign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Lateral System Redesign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Drift </a:t>
            </a:r>
            <a:r>
              <a:rPr lang="en-US" sz="2400" dirty="0" smtClean="0"/>
              <a:t>Comparison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Architectural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Construction Breadth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591800" y="35474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Composite Steel Floor Redesign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525000" y="1688595"/>
            <a:ext cx="838200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Typical Bay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1.5 VLR 22 gauge composite deck</a:t>
            </a:r>
          </a:p>
          <a:p>
            <a:pPr marL="1257300" lvl="2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3 ¼” </a:t>
            </a:r>
            <a:r>
              <a:rPr lang="en-US" sz="2400" dirty="0" smtClean="0"/>
              <a:t>lightweight topping</a:t>
            </a:r>
            <a:endParaRPr lang="en-US" sz="2400" dirty="0" smtClean="0"/>
          </a:p>
          <a:p>
            <a:pPr marL="1257300" lvl="2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Unshored, 3 span construction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Beams</a:t>
            </a:r>
          </a:p>
          <a:p>
            <a:pPr marL="1257300" lvl="2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W14x22 with 20 studs and a 1” camber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Girders</a:t>
            </a:r>
          </a:p>
          <a:p>
            <a:pPr marL="1257300" lvl="2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W16x31 with 38 studs and a ¾” chamber</a:t>
            </a:r>
            <a:endParaRPr lang="en-US" sz="2400" dirty="0" smtClean="0"/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Beams, </a:t>
            </a:r>
            <a:r>
              <a:rPr lang="en-US" sz="2400" dirty="0" smtClean="0"/>
              <a:t>g</a:t>
            </a:r>
            <a:r>
              <a:rPr lang="en-US" sz="2400" dirty="0" smtClean="0"/>
              <a:t>irders, and columns </a:t>
            </a:r>
            <a:r>
              <a:rPr lang="en-US" sz="2400" dirty="0" smtClean="0"/>
              <a:t>are to be fireproofed for a two hour fire rating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735800" y="152706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Typical Bay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85" y="4093672"/>
            <a:ext cx="4317915" cy="2459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0" y="737481"/>
            <a:ext cx="5571237" cy="42824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24535721" y="5323436"/>
            <a:ext cx="609600" cy="457199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8592800" y="5019910"/>
            <a:ext cx="5942921" cy="76072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4164037" y="737481"/>
            <a:ext cx="981284" cy="458595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1075650" y="6314420"/>
            <a:ext cx="70485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945600" y="60528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99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5079</TotalTime>
  <Words>1403</Words>
  <Application>Microsoft Office PowerPoint</Application>
  <PresentationFormat>Custom</PresentationFormat>
  <Paragraphs>521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PSUAE</cp:lastModifiedBy>
  <cp:revision>227</cp:revision>
  <dcterms:created xsi:type="dcterms:W3CDTF">2006-11-29T18:17:25Z</dcterms:created>
  <dcterms:modified xsi:type="dcterms:W3CDTF">2014-04-14T10:17:48Z</dcterms:modified>
</cp:coreProperties>
</file>